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452446-DCF7-42F2-A243-DB67BE46B229}" type="datetimeFigureOut">
              <a:rPr lang="pl-PL" smtClean="0"/>
              <a:pPr/>
              <a:t>2013-05-15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1C240A-616F-4BFF-B79E-2316F9D7515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MIĘDZYWYDZIAŁOWA SPECJALNOŚĆ OPEROLOGICZNA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studia </a:t>
            </a:r>
            <a:r>
              <a:rPr lang="pl-PL" dirty="0">
                <a:solidFill>
                  <a:schemeClr val="tx1"/>
                </a:solidFill>
              </a:rPr>
              <a:t>magisterskie drugiego </a:t>
            </a:r>
            <a:r>
              <a:rPr lang="pl-PL" dirty="0" smtClean="0">
                <a:solidFill>
                  <a:schemeClr val="tx1"/>
                </a:solidFill>
              </a:rPr>
              <a:t>stopnia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8183880" cy="12858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Oferta przeznaczona jest dla studentów następujących kierunków: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/>
          </a:bodyPr>
          <a:lstStyle/>
          <a:p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400" dirty="0" smtClean="0"/>
              <a:t>- filologia polska</a:t>
            </a:r>
          </a:p>
          <a:p>
            <a:pPr>
              <a:buNone/>
            </a:pPr>
            <a:r>
              <a:rPr lang="pl-PL" sz="2400" dirty="0" smtClean="0"/>
              <a:t>- media interaktywne i widowiska</a:t>
            </a:r>
          </a:p>
          <a:p>
            <a:pPr>
              <a:buNone/>
            </a:pPr>
            <a:r>
              <a:rPr lang="pl-PL" sz="2400" dirty="0" smtClean="0"/>
              <a:t>- muzykologia</a:t>
            </a:r>
          </a:p>
          <a:p>
            <a:pPr>
              <a:buNone/>
            </a:pPr>
            <a:r>
              <a:rPr lang="pl-PL" sz="2400" dirty="0" smtClean="0"/>
              <a:t>- wiedza o teatrze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Program specjalności: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357532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koncentruje się na historii, estetyce i realizacjach współczesnych teatru operowego, ujmowanych w szerokich i zróżnicowanych kontekstach naukowych i kulturowych</a:t>
            </a:r>
          </a:p>
          <a:p>
            <a:r>
              <a:rPr lang="pl-PL" sz="2000" dirty="0" smtClean="0"/>
              <a:t>obejmuje zajęcia z teorii, historii i estetyki oraz analizy i interpretacji dzieła operowego, a także warsztaty krytyki operowej</a:t>
            </a:r>
          </a:p>
          <a:p>
            <a:r>
              <a:rPr lang="pl-PL" sz="2000" dirty="0" smtClean="0"/>
              <a:t>realizowany jest przez specjalistów z Instytutu Filologii Polskiej, Katedry Muzykologii i Katedry Dramatu, Teatru i Widowisk UAM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785950"/>
          </a:xfrm>
        </p:spPr>
        <p:txBody>
          <a:bodyPr>
            <a:normAutofit/>
          </a:bodyPr>
          <a:lstStyle/>
          <a:p>
            <a:r>
              <a:rPr lang="pl-PL" dirty="0" smtClean="0"/>
              <a:t>Rozkład proponowanych zajęć: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928802"/>
            <a:ext cx="8183880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400" b="1" dirty="0" smtClean="0"/>
              <a:t>ROK I, semestr 1:</a:t>
            </a:r>
            <a:endParaRPr lang="pl-PL" sz="1400" dirty="0" smtClean="0"/>
          </a:p>
          <a:p>
            <a:r>
              <a:rPr lang="pl-PL" sz="1400" dirty="0" smtClean="0"/>
              <a:t>historia opery (wykład, 30 godz.)</a:t>
            </a:r>
          </a:p>
          <a:p>
            <a:r>
              <a:rPr lang="pl-PL" sz="1400" dirty="0" smtClean="0"/>
              <a:t>historia inscenizacji operowych (wykład, 30 godz.)</a:t>
            </a:r>
          </a:p>
          <a:p>
            <a:r>
              <a:rPr lang="pl-PL" sz="1400" dirty="0" smtClean="0"/>
              <a:t>zasady muzyki (konwersatorium, 30 godz.)</a:t>
            </a:r>
          </a:p>
          <a:p>
            <a:pPr>
              <a:buNone/>
            </a:pPr>
            <a:r>
              <a:rPr lang="pl-PL" sz="1400" b="1" dirty="0" smtClean="0"/>
              <a:t>ROK I, semestr 2:</a:t>
            </a:r>
            <a:endParaRPr lang="pl-PL" sz="1400" dirty="0" smtClean="0"/>
          </a:p>
          <a:p>
            <a:r>
              <a:rPr lang="pl-PL" sz="1400" dirty="0" smtClean="0"/>
              <a:t>krytyka operowa (konwersatorium, 30 godz.)</a:t>
            </a:r>
          </a:p>
          <a:p>
            <a:r>
              <a:rPr lang="pl-PL" sz="1400" dirty="0" smtClean="0"/>
              <a:t>historia inscenizacji operowych (konwersatorium, 30 godz.)</a:t>
            </a:r>
          </a:p>
          <a:p>
            <a:r>
              <a:rPr lang="pl-PL" sz="1400" dirty="0" smtClean="0"/>
              <a:t>historia pojęć estetycznych (konwersatorium, 30 godz.)</a:t>
            </a:r>
          </a:p>
          <a:p>
            <a:pPr>
              <a:buNone/>
            </a:pPr>
            <a:r>
              <a:rPr lang="pl-PL" sz="1400" b="1" dirty="0" smtClean="0"/>
              <a:t>ROK II, semestr 3</a:t>
            </a:r>
            <a:endParaRPr lang="pl-PL" sz="1400" dirty="0" smtClean="0"/>
          </a:p>
          <a:p>
            <a:r>
              <a:rPr lang="pl-PL" sz="1400" dirty="0" smtClean="0"/>
              <a:t>analiza dzieła operowego (konwersatorium, 30 godz.)</a:t>
            </a:r>
          </a:p>
          <a:p>
            <a:r>
              <a:rPr lang="pl-PL" sz="1400" dirty="0" err="1" smtClean="0"/>
              <a:t>librettologia</a:t>
            </a:r>
            <a:r>
              <a:rPr lang="pl-PL" sz="1400" dirty="0" smtClean="0"/>
              <a:t> (konwersatorium, 30 godz.)</a:t>
            </a:r>
          </a:p>
          <a:p>
            <a:r>
              <a:rPr lang="pl-PL" sz="1400" dirty="0" smtClean="0"/>
              <a:t>praktyki w teatrach operowych </a:t>
            </a:r>
          </a:p>
          <a:p>
            <a:pPr>
              <a:buNone/>
            </a:pPr>
            <a:r>
              <a:rPr lang="pl-PL" sz="1400" b="1" dirty="0" smtClean="0"/>
              <a:t>ROK II, semestr 4</a:t>
            </a:r>
            <a:endParaRPr lang="pl-PL" sz="1400" dirty="0" smtClean="0"/>
          </a:p>
          <a:p>
            <a:r>
              <a:rPr lang="pl-PL" sz="1400" dirty="0" smtClean="0"/>
              <a:t>analiza dzieła operowego (konwersatorium, 30 godz.)</a:t>
            </a:r>
          </a:p>
          <a:p>
            <a:r>
              <a:rPr lang="pl-PL" sz="1400" dirty="0" smtClean="0"/>
              <a:t>dramat w muzyce (wykład, 30 godz.)</a:t>
            </a:r>
          </a:p>
          <a:p>
            <a:pPr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opis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lvl="0" algn="ctr">
              <a:buNone/>
            </a:pPr>
            <a:endParaRPr lang="pl-PL" sz="5600" b="1" dirty="0" smtClean="0"/>
          </a:p>
          <a:p>
            <a:pPr lvl="0" algn="ctr">
              <a:buNone/>
            </a:pPr>
            <a:r>
              <a:rPr lang="pl-PL" sz="5600" b="1" dirty="0" smtClean="0"/>
              <a:t>Historia opery</a:t>
            </a:r>
            <a:r>
              <a:rPr lang="pl-PL" sz="5600" dirty="0" smtClean="0"/>
              <a:t> </a:t>
            </a:r>
          </a:p>
          <a:p>
            <a:pPr lvl="0" algn="ctr">
              <a:buNone/>
            </a:pPr>
            <a:r>
              <a:rPr lang="pl-PL" sz="5600" dirty="0" smtClean="0"/>
              <a:t>(30 godzin)</a:t>
            </a:r>
          </a:p>
          <a:p>
            <a:pPr lvl="0">
              <a:buNone/>
            </a:pPr>
            <a:endParaRPr lang="pl-PL" sz="4800" dirty="0" smtClean="0"/>
          </a:p>
          <a:p>
            <a:r>
              <a:rPr lang="pl-PL" sz="4800" dirty="0" smtClean="0"/>
              <a:t>opera włoska w XVII i XVII-tym wieku</a:t>
            </a:r>
          </a:p>
          <a:p>
            <a:r>
              <a:rPr lang="pl-PL" sz="4800" dirty="0" smtClean="0"/>
              <a:t>barokowa opera we Francji i w Anglii </a:t>
            </a:r>
          </a:p>
          <a:p>
            <a:r>
              <a:rPr lang="pl-PL" sz="4800" dirty="0" smtClean="0"/>
              <a:t>opera Mozartowska</a:t>
            </a:r>
          </a:p>
          <a:p>
            <a:r>
              <a:rPr lang="pl-PL" sz="4800" dirty="0" smtClean="0"/>
              <a:t>teatr operowy Glucka i wielka opera   historyczna we Francji</a:t>
            </a:r>
          </a:p>
          <a:p>
            <a:r>
              <a:rPr lang="pl-PL" sz="4800" dirty="0" smtClean="0"/>
              <a:t>twórczość operowa Rossiniego</a:t>
            </a:r>
          </a:p>
          <a:p>
            <a:r>
              <a:rPr lang="pl-PL" sz="4800" dirty="0" smtClean="0"/>
              <a:t>opera włoska w XIX-tym wieku</a:t>
            </a:r>
          </a:p>
          <a:p>
            <a:r>
              <a:rPr lang="pl-PL" sz="4800" dirty="0" smtClean="0"/>
              <a:t>topika niemieckiej opery romantycznej w XIX-tym wieku i dramat muzyczny Wagnera</a:t>
            </a:r>
          </a:p>
          <a:p>
            <a:r>
              <a:rPr lang="pl-PL" sz="4800" dirty="0" smtClean="0"/>
              <a:t>twórczość operowa w XX-tym wieku </a:t>
            </a:r>
          </a:p>
          <a:p>
            <a:r>
              <a:rPr lang="pl-PL" sz="4800" dirty="0" smtClean="0"/>
              <a:t>ciągłość tradycji niemieckiej oraz inne tradycje we Francji, Rosji i Anglii</a:t>
            </a:r>
          </a:p>
          <a:p>
            <a:pPr>
              <a:buNone/>
            </a:pPr>
            <a:r>
              <a:rPr lang="pl-PL" sz="4800" dirty="0" smtClean="0"/>
              <a:t> </a:t>
            </a:r>
          </a:p>
          <a:p>
            <a:pPr>
              <a:buNone/>
            </a:pPr>
            <a:endParaRPr lang="pl-PL" sz="4800" dirty="0" smtClean="0"/>
          </a:p>
          <a:p>
            <a:pPr>
              <a:buNone/>
            </a:pPr>
            <a:r>
              <a:rPr lang="pl-PL" sz="4800" dirty="0" smtClean="0"/>
              <a:t>* 	Celem zajęć jest szkic fenomenu opery w całej złożoności, zarysowanie przedmiotu, aksjologii, recepcji, estetyki, krótkiej historii form i gatunków operowych oraz uporządkowanie wiedzy z zakresu teorii i historii opery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pl-PL" sz="4800" b="1" dirty="0" smtClean="0"/>
          </a:p>
          <a:p>
            <a:pPr lvl="0" algn="ctr">
              <a:buNone/>
            </a:pPr>
            <a:r>
              <a:rPr lang="pl-PL" sz="5600" b="1" dirty="0" smtClean="0"/>
              <a:t>Historia inscenizacji operowych</a:t>
            </a:r>
          </a:p>
          <a:p>
            <a:pPr lvl="0" algn="ctr">
              <a:buNone/>
            </a:pPr>
            <a:r>
              <a:rPr lang="pl-PL" sz="5600" dirty="0" smtClean="0"/>
              <a:t>(60 godzin)</a:t>
            </a:r>
            <a:r>
              <a:rPr lang="pl-PL" sz="5600" b="1" dirty="0" smtClean="0"/>
              <a:t> </a:t>
            </a:r>
            <a:endParaRPr lang="pl-PL" sz="5600" dirty="0" smtClean="0"/>
          </a:p>
          <a:p>
            <a:pPr>
              <a:buNone/>
            </a:pPr>
            <a:endParaRPr lang="pl-PL" sz="4800" dirty="0" smtClean="0"/>
          </a:p>
          <a:p>
            <a:pPr>
              <a:buNone/>
            </a:pPr>
            <a:endParaRPr lang="pl-PL" sz="4800" dirty="0" smtClean="0"/>
          </a:p>
          <a:p>
            <a:r>
              <a:rPr lang="pl-PL" sz="4800" dirty="0" smtClean="0"/>
              <a:t>zasady i uwarunkowania percepcji obrazu scenicznego</a:t>
            </a:r>
          </a:p>
          <a:p>
            <a:r>
              <a:rPr lang="pl-PL" sz="4800" dirty="0" smtClean="0"/>
              <a:t>najważniejsze tworzywa, tematy i motywy barokowego, klasycystycznego, romantycznego, modernistycznego i współczesnego teatru operowego </a:t>
            </a:r>
          </a:p>
          <a:p>
            <a:r>
              <a:rPr lang="pl-PL" sz="4800" dirty="0" smtClean="0"/>
              <a:t>miejsce i funkcja inscenizacji operowych w kontekście społeczno-kulturowym</a:t>
            </a:r>
          </a:p>
          <a:p>
            <a:pPr>
              <a:buNone/>
            </a:pPr>
            <a:r>
              <a:rPr lang="pl-PL" sz="4800" dirty="0" smtClean="0"/>
              <a:t> </a:t>
            </a:r>
          </a:p>
          <a:p>
            <a:pPr>
              <a:buNone/>
            </a:pPr>
            <a:endParaRPr lang="pl-PL" sz="4800" dirty="0" smtClean="0"/>
          </a:p>
          <a:p>
            <a:pPr>
              <a:buNone/>
            </a:pPr>
            <a:endParaRPr lang="pl-PL" sz="4800" dirty="0" smtClean="0"/>
          </a:p>
          <a:p>
            <a:pPr>
              <a:buNone/>
            </a:pPr>
            <a:endParaRPr lang="pl-PL" sz="4800" dirty="0" smtClean="0"/>
          </a:p>
          <a:p>
            <a:pPr>
              <a:buNone/>
            </a:pPr>
            <a:r>
              <a:rPr lang="pl-PL" sz="4800" dirty="0" smtClean="0"/>
              <a:t>*	Celem zajęć jest zapoznanie słuchaczy z najważniejszymi etapami historii inscenizacji w teatrze operowym, opanowanie umiejętności rozróżniania stylów inscenizacyjnych oraz umiejętności interpretowania ikonografii teatralno-muzycznej.</a:t>
            </a:r>
          </a:p>
          <a:p>
            <a:pPr>
              <a:buNone/>
            </a:pPr>
            <a:endParaRPr lang="pl-PL" sz="48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opis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pl-PL" sz="1600" b="1" dirty="0" smtClean="0"/>
              <a:t>Historia pojęć estetycznych</a:t>
            </a:r>
          </a:p>
          <a:p>
            <a:pPr lvl="0" algn="ctr">
              <a:buNone/>
            </a:pPr>
            <a:r>
              <a:rPr lang="pl-PL" sz="1600" dirty="0" smtClean="0"/>
              <a:t>(30 godzin)</a:t>
            </a:r>
            <a:r>
              <a:rPr lang="pl-PL" sz="1600" b="1" dirty="0" smtClean="0"/>
              <a:t> </a:t>
            </a:r>
          </a:p>
          <a:p>
            <a:pPr lvl="0" algn="ctr">
              <a:buNone/>
            </a:pPr>
            <a:endParaRPr lang="pl-PL" sz="2000" dirty="0" smtClean="0"/>
          </a:p>
          <a:p>
            <a:r>
              <a:rPr lang="pl-PL" sz="1500" dirty="0" smtClean="0"/>
              <a:t>poznanie zasadniczych pojęć estetycznych w perspektywie procesów historyczno-kulturowych</a:t>
            </a:r>
          </a:p>
          <a:p>
            <a:r>
              <a:rPr lang="pl-PL" sz="1500" dirty="0" smtClean="0"/>
              <a:t>przedstawienie kontekstu filozoficzno-estetycznego przemian, jakie dokonywały się w zakresie pojęć i kategorii takich jak: sztuka, forma, piękno, prawda, proces twórczy</a:t>
            </a:r>
          </a:p>
          <a:p>
            <a:r>
              <a:rPr lang="pl-PL" sz="1500" dirty="0" smtClean="0"/>
              <a:t>analiza wybranych tekstów literackich, utworów muzycznych, dzieł plastycznych i teatralnych pod kątem wyznaczonych zagadnień</a:t>
            </a:r>
          </a:p>
          <a:p>
            <a:endParaRPr lang="pl-PL" sz="15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pl-PL" sz="1600" b="1" dirty="0" smtClean="0"/>
              <a:t>Zasady muzyki</a:t>
            </a:r>
          </a:p>
          <a:p>
            <a:pPr lvl="0" algn="ctr">
              <a:buNone/>
            </a:pPr>
            <a:r>
              <a:rPr lang="pl-PL" sz="1600" dirty="0" smtClean="0"/>
              <a:t>(30 godzin) </a:t>
            </a:r>
          </a:p>
          <a:p>
            <a:pPr lvl="0" algn="ctr">
              <a:buNone/>
            </a:pPr>
            <a:endParaRPr lang="pl-PL" sz="1800" dirty="0" smtClean="0"/>
          </a:p>
          <a:p>
            <a:r>
              <a:rPr lang="pl-PL" sz="1400" dirty="0" smtClean="0"/>
              <a:t>zajęcia o charakterze warsztatowym, dzięki którym student nabiera umiejętności w posługiwaniu się zapisem nutowym, terminologią muzykologiczną oraz zdobywa podstawowe instrumentarium teoretyczno-metodologiczne niezbędne do analizy i interpretacji dzieła dramatyczno-muzycznego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opis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pl-PL" b="1" dirty="0" smtClean="0"/>
              <a:t>Krytyka operowa</a:t>
            </a:r>
          </a:p>
          <a:p>
            <a:pPr lvl="0" algn="ctr">
              <a:buNone/>
            </a:pPr>
            <a:r>
              <a:rPr lang="pl-PL" dirty="0" smtClean="0"/>
              <a:t>(30 godzin)</a:t>
            </a:r>
          </a:p>
          <a:p>
            <a:pPr lvl="0">
              <a:buNone/>
            </a:pPr>
            <a:endParaRPr lang="pl-PL" dirty="0" smtClean="0"/>
          </a:p>
          <a:p>
            <a:r>
              <a:rPr lang="pl-PL" dirty="0" smtClean="0"/>
              <a:t>zajęcia mają charakter warsztatów krytyka operowego</a:t>
            </a:r>
          </a:p>
          <a:p>
            <a:r>
              <a:rPr lang="pl-PL" dirty="0" smtClean="0"/>
              <a:t>podejmowane są zagadnienia dotyczące sfery słowno-muzycznej i teatralnej dzieła operowego</a:t>
            </a:r>
          </a:p>
          <a:p>
            <a:r>
              <a:rPr lang="pl-PL" dirty="0" smtClean="0"/>
              <a:t>poddawane są analizie wykonania sceniczne oper i nagrania płytowe</a:t>
            </a:r>
          </a:p>
          <a:p>
            <a:r>
              <a:rPr lang="pl-PL" dirty="0" smtClean="0"/>
              <a:t>uczestnicy poznają zasady oceny dzieła operowego, style twórczości operowej i uczą się zasad wartościowania wykonań operowych</a:t>
            </a:r>
          </a:p>
          <a:p>
            <a:r>
              <a:rPr lang="pl-PL" dirty="0" smtClean="0"/>
              <a:t>podejmowane podczas zajęć próby recenzowania oper, porównywanie różnych wykonań (utrwalonych na video i DVD) i recenzowanie wybranego spektaklu Teatru Wielkiego w Poznaniu pozwala na praktyczne zapoznanie się z pracą recenzenta operowego i nabycie umiejętności zawodowych krytyka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pl-PL" b="1" dirty="0" smtClean="0"/>
              <a:t>Analiza dzieła operowego</a:t>
            </a:r>
            <a:r>
              <a:rPr lang="pl-PL" dirty="0" smtClean="0"/>
              <a:t> </a:t>
            </a:r>
          </a:p>
          <a:p>
            <a:pPr lvl="0" algn="ctr">
              <a:buNone/>
            </a:pPr>
            <a:r>
              <a:rPr lang="pl-PL" dirty="0" smtClean="0"/>
              <a:t>(60 godzin)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przedmiot obejmuje analizę i interpretację dzieł operowych wybranych z kręgu twórczości XVII-XX wieku ze szczególnym uwzględnieniem dwóch perspektyw – teatrologicznej i muzykologicznej</a:t>
            </a:r>
          </a:p>
          <a:p>
            <a:r>
              <a:rPr lang="pl-PL" dirty="0" smtClean="0"/>
              <a:t>obecność na zajęciach dwóch wykładowców (literaturoznawcy lub teatrologa oraz muzykologa) przyczynia się do pełniejszego spektrum możliwości oglądu analityczno-interpretacyjnego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opis przedmiotów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 algn="ctr">
              <a:buNone/>
            </a:pPr>
            <a:endParaRPr lang="pl-PL" b="1" dirty="0" smtClean="0"/>
          </a:p>
          <a:p>
            <a:pPr lvl="0" algn="ctr">
              <a:buNone/>
            </a:pPr>
            <a:r>
              <a:rPr lang="pl-PL" b="1" dirty="0" smtClean="0"/>
              <a:t>Dramat w muzyce</a:t>
            </a:r>
            <a:r>
              <a:rPr lang="pl-PL" dirty="0" smtClean="0"/>
              <a:t> </a:t>
            </a:r>
          </a:p>
          <a:p>
            <a:pPr lvl="0" algn="ctr">
              <a:buNone/>
            </a:pPr>
            <a:r>
              <a:rPr lang="pl-PL" dirty="0" smtClean="0"/>
              <a:t>(30 godzin)</a:t>
            </a:r>
          </a:p>
          <a:p>
            <a:pPr lvl="0">
              <a:buNone/>
            </a:pPr>
            <a:endParaRPr lang="pl-PL" dirty="0" smtClean="0"/>
          </a:p>
          <a:p>
            <a:r>
              <a:rPr lang="pl-PL" dirty="0" smtClean="0"/>
              <a:t>prezentacja antropologii epok dawnych i omówienie jej wpływu na kształtowanie dzieł sztuki dramatyczno-muzycznej</a:t>
            </a:r>
          </a:p>
          <a:p>
            <a:r>
              <a:rPr lang="pl-PL" dirty="0" smtClean="0"/>
              <a:t>problematyka autonomiczności i nieautonomiczności sztuki</a:t>
            </a:r>
          </a:p>
          <a:p>
            <a:r>
              <a:rPr lang="pl-PL" dirty="0" smtClean="0"/>
              <a:t>rozróżnianie form dramatyczno-muzycznych i wyćwiczenie umiejętności opisu poszczególnych dzieł</a:t>
            </a:r>
          </a:p>
          <a:p>
            <a:r>
              <a:rPr lang="pl-PL" dirty="0" smtClean="0"/>
              <a:t>dostrzeganie związków strukturalnych między konkretnymi dziełami, a także kształcenie sprawności potrzebnych do ujmowania ich ewolucyjnego rozwoju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0" algn="ctr">
              <a:buNone/>
            </a:pPr>
            <a:endParaRPr lang="pl-PL" b="1" dirty="0" smtClean="0"/>
          </a:p>
          <a:p>
            <a:pPr lvl="0" algn="ctr">
              <a:buNone/>
            </a:pPr>
            <a:r>
              <a:rPr lang="pl-PL" b="1" dirty="0" err="1" smtClean="0"/>
              <a:t>Librettologia</a:t>
            </a:r>
            <a:r>
              <a:rPr lang="pl-PL" dirty="0" smtClean="0"/>
              <a:t> </a:t>
            </a:r>
          </a:p>
          <a:p>
            <a:pPr lvl="0" algn="ctr">
              <a:buNone/>
            </a:pPr>
            <a:r>
              <a:rPr lang="pl-PL" dirty="0" smtClean="0"/>
              <a:t>(30 godzin)</a:t>
            </a:r>
          </a:p>
          <a:p>
            <a:pPr lvl="0">
              <a:buNone/>
            </a:pPr>
            <a:endParaRPr lang="pl-PL" dirty="0" smtClean="0"/>
          </a:p>
          <a:p>
            <a:r>
              <a:rPr lang="pl-PL" dirty="0" smtClean="0"/>
              <a:t>celem zajęć jest zapoznanie studentów z poetyką libretta, pojmowanego jako gatunek dramatyczny znajdujący swą pełną realizację w umuzycznionej strukturze dzieła operowego</a:t>
            </a:r>
          </a:p>
          <a:p>
            <a:r>
              <a:rPr lang="pl-PL" dirty="0" smtClean="0"/>
              <a:t>ogląd najważniejszych motywów, wątków i idei obecnych w librettach operowych poszczególnych epok oraz próba teoretycznej refleksji nad stroną formalną tekstu i jego relacji z muzyką</a:t>
            </a:r>
          </a:p>
          <a:p>
            <a:r>
              <a:rPr lang="pl-PL" dirty="0" smtClean="0"/>
              <a:t>zajęcia wprowadzają studenta w niezwykle ważną dziedzinę badań nad librettem, w Polsce wciąż słabo rozwiniętą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sylwetka absolwenta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l-PL" sz="1800" dirty="0" smtClean="0"/>
          </a:p>
          <a:p>
            <a:endParaRPr lang="pl-PL" sz="1800" dirty="0" smtClean="0"/>
          </a:p>
          <a:p>
            <a:r>
              <a:rPr lang="pl-PL" sz="1800" dirty="0" smtClean="0"/>
              <a:t>absolwent specjalności </a:t>
            </a:r>
            <a:r>
              <a:rPr lang="pl-PL" sz="1800" dirty="0" err="1" smtClean="0"/>
              <a:t>operologicznej</a:t>
            </a:r>
            <a:r>
              <a:rPr lang="pl-PL" sz="1800" dirty="0" smtClean="0"/>
              <a:t> jest przygotowany do pracy we wszystkich instytucjach kultury związanych z teatrem operowym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sz="1800" dirty="0" smtClean="0"/>
              <a:t>uzyskane kompetencje umożliwiają pracę zarówno w instytutach muzycznych i teatralnych, jak również w prasie, radiu i telewizji (krytyk czy redaktor muzyczno-teatralny)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sz="1800" dirty="0" smtClean="0"/>
              <a:t>rozwinięte w ramach specjalizacji interdyscyplinarne umiejętności, niezbędne do właściwego widzenia zjawisk z pogranicza sztuk – literatury, muzyki, teatru i sztuk pięknych – zwiększają szanse i zawodowe możliwości absolwenta w przyszłej pracy z młodzieżą w szkołach, ośrodkach kultury i w zespołach teatralnych</a:t>
            </a:r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756</Words>
  <Application>Microsoft Office PowerPoint</Application>
  <PresentationFormat>Pokaz na ekranie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Aspekt</vt:lpstr>
      <vt:lpstr>MIĘDZYWYDZIAŁOWA SPECJALNOŚĆ OPEROLOGICZNA</vt:lpstr>
      <vt:lpstr>Oferta przeznaczona jest dla studentów następujących kierunków: </vt:lpstr>
      <vt:lpstr>Program specjalności: </vt:lpstr>
      <vt:lpstr>Rozkład proponowanych zajęć: </vt:lpstr>
      <vt:lpstr>opis przedmiotów</vt:lpstr>
      <vt:lpstr>opis przedmiotów</vt:lpstr>
      <vt:lpstr>opis przedmiotów</vt:lpstr>
      <vt:lpstr>opis przedmiotów</vt:lpstr>
      <vt:lpstr>sylwetka absolwenta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MIĘDZYWYDZIAŁOWA SPECJALNOŚĆ OPEROLOGICZNA</dc:title>
  <dc:creator>Michał</dc:creator>
  <cp:lastModifiedBy>Kasia</cp:lastModifiedBy>
  <cp:revision>5</cp:revision>
  <dcterms:created xsi:type="dcterms:W3CDTF">2013-05-14T10:23:29Z</dcterms:created>
  <dcterms:modified xsi:type="dcterms:W3CDTF">2013-05-15T10:28:59Z</dcterms:modified>
</cp:coreProperties>
</file>